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476500" cy="1752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647700" y="12827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113434" y="762000"/>
            <a:ext cx="1211072" cy="13208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278534" y="9017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6" name=""/>
          <p:cNvSpPr/>
          <p:nvPr/>
        </p:nvSpPr>
        <p:spPr>
          <a:xfrm>
            <a:off x="1613103" y="11430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607515" y="16764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8" name=""/>
          <p:cNvSpPr/>
          <p:nvPr/>
        </p:nvSpPr>
        <p:spPr>
          <a:xfrm>
            <a:off x="2578506" y="12827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9" name=""/>
          <p:cNvCxnSpPr/>
          <p:nvPr/>
        </p:nvCxnSpPr>
        <p:spPr>
          <a:xfrm flipV="1">
            <a:off x="859434" y="1298019"/>
            <a:ext cx="753668" cy="10906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 flipV="1" flipH="1">
            <a:off x="1824837" y="1297931"/>
            <a:ext cx="753668" cy="108433"/>
          </a:xfrm>
          <a:prstGeom prst="line"/>
          <a:ln w="12700">
            <a:prstDash val="dash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859434" y="1465573"/>
            <a:ext cx="748080" cy="305073"/>
          </a:xfrm>
          <a:prstGeom prst="line"/>
          <a:ln w="38100" cmpd="dbl">
            <a:prstDash val="solid"/>
            <a:headEnd type="triangle" w="sm" len="sm"/>
            <a:tailEnd type="triangle" w="sm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 flipH="1">
            <a:off x="1830425" y="1467590"/>
            <a:ext cx="748080" cy="303318"/>
          </a:xfrm>
          <a:prstGeom prst="line"/>
          <a:ln w="12700">
            <a:prstDash val="dot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824000" y="692150"/>
            <a:ext cx="1794261" cy="590550"/>
          </a:xfrm>
          <a:custGeom>
            <a:pathLst>
              <a:path w="1794261" h="590550">
                <a:moveTo>
                  <a:pt x="0" y="590550"/>
                </a:moveTo>
                <a:lnTo>
                  <a:pt x="240272" y="113986"/>
                </a:lnTo>
                <a:cubicBezTo>
                  <a:pt x="261742" y="71404"/>
                  <a:pt x="302368" y="33465"/>
                  <a:pt x="343667" y="15997"/>
                </a:cubicBezTo>
                <a:cubicBezTo>
                  <a:pt x="365765" y="6650"/>
                  <a:pt x="397016" y="1"/>
                  <a:pt x="422774" y="0"/>
                </a:cubicBezTo>
                <a:lnTo>
                  <a:pt x="1367155" y="0"/>
                </a:lnTo>
                <a:cubicBezTo>
                  <a:pt x="1392914" y="0"/>
                  <a:pt x="1424170" y="6649"/>
                  <a:pt x="1446271" y="15997"/>
                </a:cubicBezTo>
                <a:cubicBezTo>
                  <a:pt x="1487176" y="33298"/>
                  <a:pt x="1527354" y="70503"/>
                  <a:pt x="1549045" y="112765"/>
                </a:cubicBezTo>
                <a:lnTo>
                  <a:pt x="1794261" y="590550"/>
                </a:lnTo>
              </a:path>
            </a:pathLst>
          </a:custGeom>
          <a:noFill/>
          <a:ln w="12700">
            <a:prstDash val="dot"/>
            <a:headEnd type="triangle" w="med" len="me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1408044" y="450850"/>
            <a:ext cx="62382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0000"/>
                </a:solidFill>
                <a:highlight>
                  <a:srgbClr val="FFFFFF"/>
                </a:highlight>
                <a:latin typeface="Nimbus Sans"/>
              </a:rPr>
              <a:t>middle</a:t>
            </a:r>
          </a:p>
        </p:txBody>
      </p:sp>
      <p:sp>
        <p:nvSpPr>
          <p:cNvPr id="15" name=""/>
          <p:cNvSpPr/>
          <p:nvPr/>
        </p:nvSpPr>
        <p:spPr>
          <a:xfrm>
            <a:off x="445022" y="821164"/>
            <a:ext cx="4773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0000"/>
                </a:solidFill>
                <a:highlight>
                  <a:srgbClr val="FFFFFF"/>
                </a:highlight>
                <a:latin typeface="Nimbus Sans"/>
              </a:rPr>
              <a:t>head</a:t>
            </a:r>
          </a:p>
        </p:txBody>
      </p:sp>
      <p:sp>
        <p:nvSpPr>
          <p:cNvPr id="16" name=""/>
          <p:cNvSpPr/>
          <p:nvPr/>
        </p:nvSpPr>
        <p:spPr>
          <a:xfrm>
            <a:off x="2518342" y="821968"/>
            <a:ext cx="28508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0000"/>
                </a:solidFill>
                <a:highlight>
                  <a:srgbClr val="FFFFFF"/>
                </a:highlight>
                <a:latin typeface="Nimbus Sans"/>
              </a:rPr>
              <a:t>tail</a:t>
            </a:r>
          </a:p>
        </p:txBody>
      </p:sp>
      <p:cxnSp>
        <p:nvCxnSpPr>
          <p:cNvPr id="17" name=""/>
          <p:cNvCxnSpPr/>
          <p:nvPr/>
        </p:nvCxnSpPr>
        <p:spPr>
          <a:xfrm flipV="1">
            <a:off x="2468921" y="1044422"/>
            <a:ext cx="73442" cy="37693"/>
          </a:xfrm>
          <a:prstGeom prst="line"/>
          <a:ln w="127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2466021" y="1038772"/>
            <a:ext cx="79240" cy="48991"/>
          </a:xfrm>
          <a:custGeom>
            <a:pathLst>
              <a:path w="79240" h="48991">
                <a:moveTo>
                  <a:pt x="0" y="37693"/>
                </a:moveTo>
                <a:lnTo>
                  <a:pt x="73442" y="0"/>
                </a:lnTo>
                <a:lnTo>
                  <a:pt x="79240" y="11298"/>
                </a:lnTo>
                <a:lnTo>
                  <a:pt x="5798" y="48991"/>
                </a:lnTo>
                <a:lnTo>
                  <a:pt x="0" y="37693"/>
                </a:lnTo>
                <a:close/>
              </a:path>
            </a:pathLst>
          </a:custGeom>
          <a:solidFill>
            <a:srgbClr val="FF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